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72" r:id="rId6"/>
    <p:sldId id="374" r:id="rId7"/>
    <p:sldId id="376" r:id="rId8"/>
    <p:sldId id="367" r:id="rId9"/>
    <p:sldId id="375" r:id="rId10"/>
    <p:sldId id="364" r:id="rId11"/>
    <p:sldId id="370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69" autoAdjust="0"/>
    <p:restoredTop sz="94679" autoAdjust="0"/>
  </p:normalViewPr>
  <p:slideViewPr>
    <p:cSldViewPr snapToGrid="0">
      <p:cViewPr varScale="1">
        <p:scale>
          <a:sx n="151" d="100"/>
          <a:sy n="151" d="100"/>
        </p:scale>
        <p:origin x="13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046355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36716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Rel-19 Workshop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Taipei, June 13 – 14,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 smtClean="0">
                <a:solidFill>
                  <a:srgbClr val="0000FF"/>
                </a:solidFill>
                <a:latin typeface="Arial "/>
              </a:rPr>
              <a:t>SWS-230018</a:t>
            </a:r>
            <a:endParaRPr lang="sv-SE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1988" y="1600519"/>
            <a:ext cx="8691562" cy="2101531"/>
          </a:xfrm>
        </p:spPr>
        <p:txBody>
          <a:bodyPr/>
          <a:lstStyle/>
          <a:p>
            <a:pPr eaLnBrk="1" hangingPunct="1"/>
            <a:r>
              <a:rPr lang="en-GB" altLang="en-US" b="1" dirty="0" smtClean="0"/>
              <a:t>Thoughts </a:t>
            </a:r>
            <a:r>
              <a:rPr lang="en-GB" altLang="en-US" b="1" dirty="0" smtClean="0"/>
              <a:t>on Release 19</a:t>
            </a:r>
            <a:endParaRPr lang="en-GB" altLang="en-US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247198" y="4784089"/>
            <a:ext cx="3182302" cy="457200"/>
          </a:xfrm>
        </p:spPr>
        <p:txBody>
          <a:bodyPr/>
          <a:lstStyle/>
          <a:p>
            <a:pPr marL="0" indent="0" algn="r" eaLnBrk="1" hangingPunct="1">
              <a:buFontTx/>
              <a:buNone/>
            </a:pPr>
            <a:r>
              <a:rPr lang="en-GB" altLang="en-US" sz="3200" b="1" dirty="0" smtClean="0">
                <a:latin typeface="Proxima Nova" panose="02000506030000020004" pitchFamily="50" charset="0"/>
              </a:rPr>
              <a:t>DISH Network</a:t>
            </a:r>
            <a:endParaRPr lang="en-GB" altLang="en-US" sz="3200" b="1" dirty="0">
              <a:latin typeface="Proxima Nova" panose="02000506030000020004" pitchFamily="50" charset="0"/>
            </a:endParaRPr>
          </a:p>
        </p:txBody>
      </p:sp>
      <p:pic>
        <p:nvPicPr>
          <p:cNvPr id="5" name="Google Shape;197;p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497798" y="4618939"/>
            <a:ext cx="889100" cy="88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Outline: Our Theme !!!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020" y="1752600"/>
            <a:ext cx="11170920" cy="4825999"/>
          </a:xfrm>
        </p:spPr>
        <p:txBody>
          <a:bodyPr/>
          <a:lstStyle/>
          <a:p>
            <a:r>
              <a:rPr lang="en-US" altLang="en-US" sz="2400" b="1" dirty="0" smtClean="0">
                <a:solidFill>
                  <a:srgbClr val="FF0000"/>
                </a:solidFill>
              </a:rPr>
              <a:t>Past: </a:t>
            </a:r>
            <a:r>
              <a:rPr lang="en-US" altLang="en-US" sz="2400" b="1" dirty="0" smtClean="0"/>
              <a:t>5G SA design was motivated for the NFV </a:t>
            </a:r>
            <a:r>
              <a:rPr lang="en-US" altLang="en-US" sz="2400" b="1" dirty="0"/>
              <a:t>N</a:t>
            </a:r>
            <a:r>
              <a:rPr lang="en-US" altLang="en-US" sz="2400" b="1" dirty="0" smtClean="0"/>
              <a:t>ative Deployment</a:t>
            </a:r>
          </a:p>
          <a:p>
            <a:pPr lvl="1"/>
            <a:r>
              <a:rPr lang="en-US" altLang="en-US" sz="1600" dirty="0" smtClean="0"/>
              <a:t>Service Based Architecture (SBA) </a:t>
            </a:r>
          </a:p>
          <a:p>
            <a:pPr lvl="1"/>
            <a:r>
              <a:rPr lang="en-US" altLang="en-US" sz="1600" dirty="0" smtClean="0"/>
              <a:t>Data Storage architectures for better stateless operation</a:t>
            </a:r>
          </a:p>
          <a:p>
            <a:pPr lvl="1"/>
            <a:r>
              <a:rPr lang="en-US" altLang="en-US" sz="1600" dirty="0" smtClean="0"/>
              <a:t>SBA enhancement including SCP (Service Communication Proxy)</a:t>
            </a:r>
          </a:p>
          <a:p>
            <a:pPr lvl="1"/>
            <a:r>
              <a:rPr lang="en-US" altLang="en-US" sz="1600" dirty="0" smtClean="0"/>
              <a:t>Supporting Distributed Network Function </a:t>
            </a:r>
          </a:p>
          <a:p>
            <a:pPr lvl="0"/>
            <a:r>
              <a:rPr lang="en-US" altLang="en-US" sz="2400" b="1" dirty="0" smtClean="0">
                <a:solidFill>
                  <a:srgbClr val="FF0000"/>
                </a:solidFill>
              </a:rPr>
              <a:t>Present: </a:t>
            </a:r>
            <a:r>
              <a:rPr lang="en-US" altLang="en-US" sz="2400" b="1" dirty="0" smtClean="0">
                <a:solidFill>
                  <a:prstClr val="black"/>
                </a:solidFill>
              </a:rPr>
              <a:t>For the Cloud Native Deployment, </a:t>
            </a:r>
            <a:r>
              <a:rPr lang="en-US" altLang="en-US" sz="2400" b="1" dirty="0" smtClean="0">
                <a:solidFill>
                  <a:prstClr val="black"/>
                </a:solidFill>
              </a:rPr>
              <a:t>is current </a:t>
            </a:r>
            <a:r>
              <a:rPr lang="en-US" altLang="en-US" sz="2400" b="1" dirty="0" smtClean="0">
                <a:solidFill>
                  <a:prstClr val="black"/>
                </a:solidFill>
              </a:rPr>
              <a:t>5G </a:t>
            </a:r>
            <a:r>
              <a:rPr lang="en-US" altLang="en-US" sz="2400" b="1" dirty="0" smtClean="0">
                <a:solidFill>
                  <a:prstClr val="black"/>
                </a:solidFill>
              </a:rPr>
              <a:t>system perfect</a:t>
            </a:r>
            <a:r>
              <a:rPr lang="en-US" altLang="en-US" sz="2400" b="1" dirty="0" smtClean="0">
                <a:solidFill>
                  <a:prstClr val="black"/>
                </a:solidFill>
              </a:rPr>
              <a:t>?</a:t>
            </a:r>
          </a:p>
          <a:p>
            <a:pPr lvl="1"/>
            <a:r>
              <a:rPr lang="en-US" altLang="en-US" sz="1600" dirty="0" smtClean="0"/>
              <a:t>3GPP has been occupied </a:t>
            </a:r>
            <a:r>
              <a:rPr lang="en-US" altLang="en-US" sz="1600" dirty="0" smtClean="0"/>
              <a:t>with introducing </a:t>
            </a:r>
            <a:r>
              <a:rPr lang="en-US" altLang="en-US" sz="1600" dirty="0" smtClean="0"/>
              <a:t>new enablers and </a:t>
            </a:r>
            <a:r>
              <a:rPr lang="en-US" altLang="en-US" sz="1600" dirty="0" smtClean="0"/>
              <a:t>capabilities, </a:t>
            </a:r>
            <a:r>
              <a:rPr lang="en-US" altLang="en-US" sz="1600" dirty="0" smtClean="0"/>
              <a:t>but there are gaps what </a:t>
            </a:r>
            <a:r>
              <a:rPr lang="en-US" altLang="en-US" sz="1600" dirty="0" smtClean="0"/>
              <a:t>the operator </a:t>
            </a:r>
            <a:r>
              <a:rPr lang="en-US" altLang="en-US" sz="1600" dirty="0" smtClean="0"/>
              <a:t>wants</a:t>
            </a:r>
          </a:p>
          <a:p>
            <a:pPr lvl="1"/>
            <a:r>
              <a:rPr lang="en-US" altLang="en-US" sz="1600" dirty="0" smtClean="0"/>
              <a:t>During 5G deployment in a Cloud Native environment, issues such as scalability, observability, and cloud automation tools alignment with 5G CNF (e.g., AMF, UPF) were </a:t>
            </a:r>
            <a:r>
              <a:rPr lang="en-US" altLang="en-US" sz="1600" dirty="0" smtClean="0"/>
              <a:t>en</a:t>
            </a:r>
            <a:r>
              <a:rPr lang="en-US" altLang="en-US" sz="1600" dirty="0" smtClean="0"/>
              <a:t>countered</a:t>
            </a:r>
            <a:endParaRPr lang="en-US" altLang="en-US" sz="1600" dirty="0" smtClean="0"/>
          </a:p>
          <a:p>
            <a:pPr lvl="1"/>
            <a:r>
              <a:rPr lang="en-US" altLang="en-US" sz="1600" dirty="0" smtClean="0"/>
              <a:t>Inefficiency has been observed in deployments/operations</a:t>
            </a:r>
          </a:p>
          <a:p>
            <a:pPr lvl="1"/>
            <a:r>
              <a:rPr lang="en-US" altLang="en-US" sz="1600" dirty="0" smtClean="0"/>
              <a:t>SBA is not fully supported (e.g., N2, N4)</a:t>
            </a:r>
            <a:endParaRPr lang="en-US" altLang="en-US" sz="1600" dirty="0" smtClean="0"/>
          </a:p>
          <a:p>
            <a:pPr lvl="0"/>
            <a:r>
              <a:rPr lang="en-US" altLang="en-US" sz="2400" b="1" dirty="0" smtClean="0">
                <a:solidFill>
                  <a:srgbClr val="FF0000"/>
                </a:solidFill>
              </a:rPr>
              <a:t>Future: </a:t>
            </a:r>
            <a:r>
              <a:rPr lang="en-US" altLang="en-US" sz="2400" b="1" dirty="0" smtClean="0">
                <a:solidFill>
                  <a:prstClr val="black"/>
                </a:solidFill>
              </a:rPr>
              <a:t>5G System enhancement/re-design for Cloud Native Deployment</a:t>
            </a:r>
            <a:endParaRPr lang="en-US" altLang="en-US" sz="2400" b="1" dirty="0">
              <a:solidFill>
                <a:prstClr val="black"/>
              </a:solidFill>
            </a:endParaRPr>
          </a:p>
          <a:p>
            <a:pPr lvl="1"/>
            <a:r>
              <a:rPr lang="en-US" altLang="en-US" sz="1600" dirty="0" smtClean="0"/>
              <a:t>Let’s study what is </a:t>
            </a:r>
            <a:r>
              <a:rPr lang="en-US" altLang="en-US" sz="1600" dirty="0" smtClean="0"/>
              <a:t>missing and updates are needed in the current 3GPP architecture</a:t>
            </a:r>
            <a:r>
              <a:rPr lang="en-US" altLang="en-US" sz="1600" dirty="0" smtClean="0"/>
              <a:t> for Cloud Native deployment</a:t>
            </a:r>
            <a:endParaRPr lang="en-US" altLang="en-US" sz="1600" dirty="0" smtClean="0"/>
          </a:p>
          <a:p>
            <a:pPr lvl="1"/>
            <a:r>
              <a:rPr lang="en-US" altLang="en-US" sz="1600" dirty="0" smtClean="0"/>
              <a:t>Rel-19, Cloud Native OAM (SA WG5) for better </a:t>
            </a:r>
            <a:r>
              <a:rPr lang="en-US" altLang="en-US" sz="1600" dirty="0" smtClean="0"/>
              <a:t>inter-operability and operation</a:t>
            </a:r>
            <a:endParaRPr lang="en-US" altLang="en-US" sz="1600" dirty="0" smtClean="0"/>
          </a:p>
          <a:p>
            <a:pPr lvl="1"/>
            <a:r>
              <a:rPr lang="en-US" altLang="en-US" sz="1600" dirty="0" smtClean="0"/>
              <a:t>Rel-19/Rel-20, we can study what is the paint </a:t>
            </a:r>
            <a:r>
              <a:rPr lang="en-US" altLang="en-US" sz="1600" dirty="0" smtClean="0"/>
              <a:t>points </a:t>
            </a:r>
            <a:r>
              <a:rPr lang="en-US" altLang="en-US" sz="1600" dirty="0" smtClean="0"/>
              <a:t>and potential enhancements of 5GS for the Cloud Native Deployment </a:t>
            </a:r>
            <a:endParaRPr lang="en-US" altLang="en-US" sz="1600" dirty="0"/>
          </a:p>
          <a:p>
            <a:pPr lvl="1"/>
            <a:endParaRPr lang="en-US" altLang="en-US" sz="2000" dirty="0" smtClean="0"/>
          </a:p>
          <a:p>
            <a:pPr lvl="1"/>
            <a:endParaRPr lang="en-US" altLang="en-US" dirty="0" smtClean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097175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Overall View on Rel-19 Content (1/2)</a:t>
            </a:r>
            <a:endParaRPr lang="en-GB" altLang="en-US" dirty="0"/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3083122"/>
              </p:ext>
            </p:extLst>
          </p:nvPr>
        </p:nvGraphicFramePr>
        <p:xfrm>
          <a:off x="236185" y="1521778"/>
          <a:ext cx="11438925" cy="4768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5015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085162">
                  <a:extLst>
                    <a:ext uri="{9D8B030D-6E8A-4147-A177-3AD203B41FA5}">
                      <a16:colId xmlns:a16="http://schemas.microsoft.com/office/drawing/2014/main" val="2259886544"/>
                    </a:ext>
                  </a:extLst>
                </a:gridCol>
                <a:gridCol w="1322080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30435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21574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09259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287819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Enough Time</a:t>
                      </a:r>
                      <a:r>
                        <a:rPr lang="en-US" sz="1100" b="1" baseline="0" dirty="0" smtClean="0"/>
                        <a:t> unit allocation for TEI regarding 5G deployments and urgent issue from Operators</a:t>
                      </a:r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10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773117"/>
                  </a:ext>
                </a:extLst>
              </a:tr>
              <a:tr h="478472">
                <a:tc rowSpan="2">
                  <a:txBody>
                    <a:bodyPr/>
                    <a:lstStyle/>
                    <a:p>
                      <a:r>
                        <a:rPr lang="en-US" sz="1100" dirty="0"/>
                        <a:t>2</a:t>
                      </a: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r>
                        <a:rPr lang="en-US" sz="1100" b="1" dirty="0" smtClean="0"/>
                        <a:t>5GS enhancement for Cloud Native Deployment</a:t>
                      </a:r>
                      <a:endParaRPr 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</a:t>
                      </a:r>
                      <a:r>
                        <a:rPr lang="en-US" sz="11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Based Interface for N2: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100" b="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Fully Service Based interface for </a:t>
                      </a:r>
                      <a:r>
                        <a:rPr lang="en-US" sz="1100" b="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N2</a:t>
                      </a:r>
                      <a:endParaRPr lang="en-US" sz="1100" b="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SA2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Yes, Alignment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087744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UPF enhancement for Exposure and SBA</a:t>
                      </a:r>
                      <a:r>
                        <a:rPr lang="en-US" sz="11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Phase 2</a:t>
                      </a:r>
                      <a:r>
                        <a:rPr lang="en-US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b="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Modular design and deployment of user plane (UPF)</a:t>
                      </a:r>
                    </a:p>
                    <a:p>
                      <a:pPr marL="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b="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Fully Service Based interface for N4</a:t>
                      </a:r>
                    </a:p>
                    <a:p>
                      <a:pPr marL="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b="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UF event exposure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SA2</a:t>
                      </a:r>
                      <a:endParaRPr lang="en-US" sz="11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No</a:t>
                      </a:r>
                      <a:endParaRPr lang="en-US" sz="1100" dirty="0" smtClean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897108"/>
                  </a:ext>
                </a:extLst>
              </a:tr>
              <a:tr h="67818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endParaRPr lang="en-US" sz="11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100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3079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4</a:t>
                      </a:r>
                      <a:endParaRPr lang="en-US" sz="11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SCP</a:t>
                      </a:r>
                      <a:r>
                        <a:rPr lang="en-US" sz="1100" b="1" baseline="0" dirty="0" smtClean="0"/>
                        <a:t> enhancement</a:t>
                      </a:r>
                      <a:r>
                        <a:rPr lang="en-US" sz="1100" b="1" dirty="0" smtClean="0"/>
                        <a:t> </a:t>
                      </a:r>
                    </a:p>
                    <a:p>
                      <a:r>
                        <a:rPr lang="en-US" sz="1100" b="0" i="1" dirty="0" smtClean="0"/>
                        <a:t>-     SCP</a:t>
                      </a:r>
                      <a:r>
                        <a:rPr lang="en-US" sz="1100" b="0" i="1" baseline="0" dirty="0" smtClean="0"/>
                        <a:t> support for the </a:t>
                      </a:r>
                      <a:r>
                        <a:rPr lang="en-US" sz="1100" b="0" i="1" baseline="0" dirty="0" smtClean="0"/>
                        <a:t>inter-PLMN, further enhancement?</a:t>
                      </a:r>
                      <a:endParaRPr lang="en-US" sz="1100" b="0" i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SA2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No</a:t>
                      </a:r>
                      <a:endParaRPr 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55245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5</a:t>
                      </a:r>
                      <a:endParaRPr lang="en-US" sz="11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Cloud Native OAM interface</a:t>
                      </a:r>
                    </a:p>
                    <a:p>
                      <a:r>
                        <a:rPr lang="en-US" sz="1100" b="1" dirty="0" smtClean="0"/>
                        <a:t>-      </a:t>
                      </a:r>
                      <a:r>
                        <a:rPr lang="en-US" sz="1100" b="0" i="1" dirty="0" smtClean="0">
                          <a:solidFill>
                            <a:srgbClr val="222222"/>
                          </a:solidFill>
                          <a:effectLst/>
                          <a:latin typeface="Calibri" panose="020F0502020204030204" pitchFamily="34" charset="0"/>
                        </a:rPr>
                        <a:t>Interworking with alternative cloud platforms for management and orchestration (Generic)</a:t>
                      </a:r>
                      <a:endParaRPr lang="en-US" sz="11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SA5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7819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6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Dual Access Dual Registration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 smtClean="0"/>
                        <a:t>Enhancing service continuity using Dual registration and dual access across two PLMNs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 smtClean="0"/>
                        <a:t>Reliable communication with accessing multiple Networks (e.g., two PLMNs, PLMN &amp; SNPN) </a:t>
                      </a:r>
                      <a:endParaRPr lang="en-US" sz="11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err="1" smtClean="0"/>
                        <a:t>FS_DualSteer</a:t>
                      </a:r>
                      <a:endParaRPr 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SA2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N/A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7819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7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Energy as a Service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 smtClean="0"/>
                        <a:t>Study architecture enhancements to facilitate efficient energy use and energy saving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 smtClean="0"/>
                        <a:t>Enabler to provide energy as a service characteristics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err="1" smtClean="0"/>
                        <a:t>FS_EnergyServ</a:t>
                      </a:r>
                      <a:endParaRPr 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SA2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Yes, Alignment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SA5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7819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8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5G enhancement for AI/ML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Study the coordination of cross-domain AI/ML functionalities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Closed loop design for AI/ML</a:t>
                      </a: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N/A</a:t>
                      </a:r>
                      <a:endParaRPr 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SA5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12469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Rel-19 </a:t>
            </a:r>
            <a:r>
              <a:rPr lang="en-GB" altLang="en-US" dirty="0" smtClean="0"/>
              <a:t>Content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825625"/>
            <a:ext cx="11322050" cy="4351338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Prioritize any bug fix/small enhancement for 5G deployment/operation</a:t>
            </a:r>
          </a:p>
          <a:p>
            <a:pPr lvl="1"/>
            <a:r>
              <a:rPr lang="en-US" dirty="0"/>
              <a:t>Allocate enough buffer Time Unit for TEI19 for this issue   </a:t>
            </a:r>
          </a:p>
          <a:p>
            <a:pPr lvl="1"/>
            <a:endParaRPr lang="en-US" dirty="0"/>
          </a:p>
          <a:p>
            <a:r>
              <a:rPr lang="en-US" dirty="0"/>
              <a:t> Let’s have a enough Study (Study only phase) time for bigger items, to have a consolidated view, </a:t>
            </a:r>
            <a:r>
              <a:rPr lang="en-US" b="1" i="1" dirty="0"/>
              <a:t>no RUSH</a:t>
            </a:r>
            <a:r>
              <a:rPr lang="en-US" dirty="0"/>
              <a:t> !!!</a:t>
            </a:r>
          </a:p>
          <a:p>
            <a:pPr lvl="1"/>
            <a:r>
              <a:rPr lang="en-US" dirty="0"/>
              <a:t>Integrated Sensing and Communication</a:t>
            </a:r>
          </a:p>
          <a:p>
            <a:pPr lvl="1"/>
            <a:r>
              <a:rPr lang="en-US" dirty="0"/>
              <a:t>Ambient IoT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53411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050" y="630237"/>
            <a:ext cx="11283950" cy="1130301"/>
          </a:xfrm>
        </p:spPr>
        <p:txBody>
          <a:bodyPr/>
          <a:lstStyle/>
          <a:p>
            <a:r>
              <a:rPr lang="en-US" altLang="en-US" sz="4000" dirty="0" smtClean="0"/>
              <a:t>Cloud </a:t>
            </a:r>
            <a:r>
              <a:rPr lang="en-US" altLang="en-US" sz="4000" dirty="0"/>
              <a:t>Native </a:t>
            </a:r>
            <a:r>
              <a:rPr lang="en-US" altLang="en-US" sz="4000" dirty="0" smtClean="0"/>
              <a:t>Deployment</a:t>
            </a:r>
            <a:endParaRPr lang="en-US" altLang="en-US"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" y="2007920"/>
            <a:ext cx="11772900" cy="414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3652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598487"/>
            <a:ext cx="11283950" cy="1130301"/>
          </a:xfrm>
        </p:spPr>
        <p:txBody>
          <a:bodyPr/>
          <a:lstStyle/>
          <a:p>
            <a:r>
              <a:rPr lang="en-US" altLang="en-US" sz="4000" dirty="0" smtClean="0"/>
              <a:t>Cloud </a:t>
            </a:r>
            <a:r>
              <a:rPr lang="en-US" altLang="en-US" sz="4000" dirty="0"/>
              <a:t>Native </a:t>
            </a:r>
            <a:r>
              <a:rPr lang="en-US" altLang="en-US" sz="4000" dirty="0" smtClean="0"/>
              <a:t>Deployment (Potential Areas)</a:t>
            </a:r>
            <a:endParaRPr lang="en-US" altLang="en-US" sz="4000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700" y="1798638"/>
            <a:ext cx="10947400" cy="4752975"/>
          </a:xfrm>
        </p:spPr>
        <p:txBody>
          <a:bodyPr>
            <a:normAutofit lnSpcReduction="10000"/>
          </a:bodyPr>
          <a:lstStyle/>
          <a:p>
            <a:r>
              <a:rPr lang="en-US" altLang="en-US" sz="2400" dirty="0"/>
              <a:t> Fully Service Based Architecture (for better observability and traceability) of 5G NFs</a:t>
            </a:r>
          </a:p>
          <a:p>
            <a:pPr lvl="1"/>
            <a:r>
              <a:rPr lang="en-US" altLang="en-US" sz="2000" dirty="0"/>
              <a:t>Without SCP, due to TLS, probing the SBI interface is not possible</a:t>
            </a:r>
          </a:p>
          <a:p>
            <a:pPr lvl="1"/>
            <a:r>
              <a:rPr lang="en-US" altLang="en-US" sz="2000" dirty="0"/>
              <a:t>With SCP, still N2/N4 can’t use the SCP</a:t>
            </a:r>
          </a:p>
          <a:p>
            <a:r>
              <a:rPr lang="en-US" altLang="en-US" sz="2400" dirty="0"/>
              <a:t> UPF enhancement (UPEAS phase 2)</a:t>
            </a:r>
          </a:p>
          <a:p>
            <a:pPr lvl="1"/>
            <a:r>
              <a:rPr lang="en-US" altLang="en-US" sz="2000" dirty="0"/>
              <a:t>Modular (e.g., NAT, DPI, Firewall) design of the UPF</a:t>
            </a:r>
          </a:p>
          <a:p>
            <a:pPr lvl="1"/>
            <a:r>
              <a:rPr lang="en-US" altLang="en-US" sz="2000" dirty="0"/>
              <a:t>Study any additional UPF exposure service</a:t>
            </a:r>
          </a:p>
          <a:p>
            <a:r>
              <a:rPr lang="en-US" altLang="en-US" sz="2400" dirty="0"/>
              <a:t> SCP enhancement</a:t>
            </a:r>
          </a:p>
          <a:p>
            <a:pPr lvl="1"/>
            <a:r>
              <a:rPr lang="en-US" altLang="en-US" sz="2000" dirty="0"/>
              <a:t>Extending to SNPN </a:t>
            </a:r>
          </a:p>
          <a:p>
            <a:pPr lvl="1"/>
            <a:r>
              <a:rPr lang="en-US" altLang="en-US" sz="2000" dirty="0"/>
              <a:t>Inter-PLMN </a:t>
            </a:r>
          </a:p>
          <a:p>
            <a:r>
              <a:rPr lang="en-US" altLang="en-US" dirty="0"/>
              <a:t> Cloud Native OAM (SA WG5)</a:t>
            </a:r>
          </a:p>
          <a:p>
            <a:pPr lvl="1">
              <a:lnSpc>
                <a:spcPct val="100000"/>
              </a:lnSpc>
            </a:pPr>
            <a:r>
              <a:rPr lang="en-US" altLang="en-US" sz="2000" dirty="0"/>
              <a:t>OAM (Orchestration) architecture enhancement for the Cloud Native Deployment</a:t>
            </a:r>
          </a:p>
          <a:p>
            <a:pPr lvl="1">
              <a:lnSpc>
                <a:spcPct val="100000"/>
              </a:lnSpc>
            </a:pPr>
            <a:r>
              <a:rPr lang="en-US" altLang="en-US" sz="2000" dirty="0"/>
              <a:t>Study whether/how to interwork with alternative cloud platforms (e.g. Cloud Native Orchestration)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62701213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3204" y="2042655"/>
            <a:ext cx="6840196" cy="3464838"/>
          </a:xfrm>
          <a:prstGeom prst="rect">
            <a:avLst/>
          </a:prstGeom>
        </p:spPr>
      </p:pic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625" y="655637"/>
            <a:ext cx="9467850" cy="1130301"/>
          </a:xfrm>
        </p:spPr>
        <p:txBody>
          <a:bodyPr/>
          <a:lstStyle/>
          <a:p>
            <a:r>
              <a:rPr lang="en-US" altLang="en-US" sz="3600" dirty="0" smtClean="0"/>
              <a:t>Dual Access/Dual Registration for Reliable Comm.</a:t>
            </a:r>
            <a:endParaRPr lang="en-US" altLang="en-US" sz="36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450" y="1943101"/>
            <a:ext cx="5803900" cy="1758950"/>
          </a:xfrm>
        </p:spPr>
        <p:txBody>
          <a:bodyPr/>
          <a:lstStyle/>
          <a:p>
            <a:r>
              <a:rPr lang="en-US" altLang="en-US" sz="2400" dirty="0" smtClean="0"/>
              <a:t>For Reliable communication: </a:t>
            </a:r>
          </a:p>
          <a:p>
            <a:pPr lvl="1"/>
            <a:r>
              <a:rPr lang="en-US" altLang="en-US" sz="2000" dirty="0" smtClean="0"/>
              <a:t>5GS supports 3GPP dual accesses with dual registrations</a:t>
            </a:r>
          </a:p>
          <a:p>
            <a:pPr lvl="1"/>
            <a:r>
              <a:rPr lang="en-US" altLang="en-US" sz="2000" dirty="0" smtClean="0"/>
              <a:t>Minimal impact to the Secondary PLMN</a:t>
            </a:r>
          </a:p>
          <a:p>
            <a:pPr lvl="1"/>
            <a:r>
              <a:rPr lang="en-US" altLang="en-US" sz="2000" dirty="0" smtClean="0"/>
              <a:t>RAN impact need to be investigated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 txBox="1">
            <a:spLocks/>
          </p:cNvSpPr>
          <p:nvPr/>
        </p:nvSpPr>
        <p:spPr bwMode="auto">
          <a:xfrm>
            <a:off x="171450" y="4800600"/>
            <a:ext cx="10515600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altLang="en-US" sz="2000" dirty="0" smtClean="0"/>
          </a:p>
          <a:p>
            <a:r>
              <a:rPr lang="en-US" altLang="en-US" sz="2400" dirty="0" smtClean="0"/>
              <a:t>UE accessing Multiple Networks: </a:t>
            </a:r>
          </a:p>
          <a:p>
            <a:pPr lvl="1"/>
            <a:r>
              <a:rPr lang="en-US" altLang="en-US" sz="2000" dirty="0" smtClean="0"/>
              <a:t>Remote control, Remote operations scenarios require Device accessing to multiple networks simultaneously (NR-NR, NR-LTE, TN-NTN) for service continuity and reliable communication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Energy as a Service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400" y="1825625"/>
            <a:ext cx="10693400" cy="4351338"/>
          </a:xfrm>
        </p:spPr>
        <p:txBody>
          <a:bodyPr/>
          <a:lstStyle/>
          <a:p>
            <a:r>
              <a:rPr lang="en-US" altLang="en-US" dirty="0" smtClean="0"/>
              <a:t> Reducing Carbon Footprint is </a:t>
            </a:r>
            <a:r>
              <a:rPr lang="en-US" altLang="en-US" dirty="0" smtClean="0"/>
              <a:t>a common </a:t>
            </a:r>
            <a:r>
              <a:rPr lang="en-US" altLang="en-US" dirty="0" smtClean="0"/>
              <a:t>goal for operators and customers  </a:t>
            </a:r>
          </a:p>
          <a:p>
            <a:r>
              <a:rPr lang="en-US" altLang="en-US" dirty="0"/>
              <a:t> </a:t>
            </a:r>
            <a:r>
              <a:rPr lang="en-US" altLang="en-US" dirty="0" smtClean="0"/>
              <a:t>Study how to introduce the Energy as a Service</a:t>
            </a:r>
          </a:p>
          <a:p>
            <a:pPr lvl="1"/>
            <a:r>
              <a:rPr lang="en-US" altLang="en-US" dirty="0" smtClean="0"/>
              <a:t>Per UE/ Group of UEs</a:t>
            </a:r>
          </a:p>
          <a:p>
            <a:pPr lvl="1"/>
            <a:r>
              <a:rPr lang="en-US" altLang="en-US" dirty="0" smtClean="0"/>
              <a:t>Per Slice </a:t>
            </a:r>
          </a:p>
          <a:p>
            <a:pPr lvl="1"/>
            <a:r>
              <a:rPr lang="en-US" altLang="en-US" dirty="0" smtClean="0"/>
              <a:t>Adding CDR for new type of Charring and/or policy change</a:t>
            </a:r>
          </a:p>
          <a:p>
            <a:pPr lvl="2"/>
            <a:r>
              <a:rPr lang="en-US" altLang="en-US" dirty="0" smtClean="0"/>
              <a:t>The amount of the energy consumption will be the new criteria for cellular plan</a:t>
            </a:r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078947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infopath/2007/PartnerControls"/>
    <ds:schemaRef ds:uri="http://purl.org/dc/terms/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9200</TotalTime>
  <Words>709</Words>
  <Application>Microsoft Office PowerPoint</Application>
  <PresentationFormat>Widescreen</PresentationFormat>
  <Paragraphs>112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 </vt:lpstr>
      <vt:lpstr>Arial</vt:lpstr>
      <vt:lpstr>Calibri</vt:lpstr>
      <vt:lpstr>Calibri Light</vt:lpstr>
      <vt:lpstr>Proxima Nova</vt:lpstr>
      <vt:lpstr>Times New Roman</vt:lpstr>
      <vt:lpstr>Office Theme</vt:lpstr>
      <vt:lpstr>Thoughts on Release 19</vt:lpstr>
      <vt:lpstr>Outline: Our Theme !!!</vt:lpstr>
      <vt:lpstr>Overall View on Rel-19 Content (1/2)</vt:lpstr>
      <vt:lpstr>Overall View on Rel-19 Content (2/2)</vt:lpstr>
      <vt:lpstr>Cloud Native Deployment</vt:lpstr>
      <vt:lpstr>Cloud Native Deployment (Potential Areas)</vt:lpstr>
      <vt:lpstr>Dual Access/Dual Registration for Reliable Comm.</vt:lpstr>
      <vt:lpstr>Energy as a Service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Ryu, Jinsook</cp:lastModifiedBy>
  <cp:revision>671</cp:revision>
  <dcterms:created xsi:type="dcterms:W3CDTF">2010-02-05T13:52:04Z</dcterms:created>
  <dcterms:modified xsi:type="dcterms:W3CDTF">2023-06-02T21:48:18Z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